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6" r:id="rId2"/>
    <p:sldId id="281" r:id="rId3"/>
    <p:sldId id="263" r:id="rId4"/>
    <p:sldId id="265" r:id="rId5"/>
    <p:sldId id="264" r:id="rId6"/>
    <p:sldId id="257" r:id="rId7"/>
    <p:sldId id="266" r:id="rId8"/>
    <p:sldId id="274" r:id="rId9"/>
    <p:sldId id="267" r:id="rId10"/>
    <p:sldId id="280" r:id="rId11"/>
    <p:sldId id="272" r:id="rId12"/>
    <p:sldId id="262" r:id="rId13"/>
    <p:sldId id="268" r:id="rId14"/>
    <p:sldId id="269" r:id="rId15"/>
    <p:sldId id="270" r:id="rId16"/>
    <p:sldId id="271" r:id="rId17"/>
    <p:sldId id="275" r:id="rId18"/>
    <p:sldId id="258" r:id="rId19"/>
    <p:sldId id="279" r:id="rId20"/>
    <p:sldId id="260" r:id="rId21"/>
    <p:sldId id="261" r:id="rId22"/>
    <p:sldId id="276" r:id="rId23"/>
    <p:sldId id="277" r:id="rId24"/>
    <p:sldId id="278" r:id="rId25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31" autoAdjust="0"/>
    <p:restoredTop sz="94660"/>
  </p:normalViewPr>
  <p:slideViewPr>
    <p:cSldViewPr snapToGrid="0">
      <p:cViewPr varScale="1">
        <p:scale>
          <a:sx n="128" d="100"/>
          <a:sy n="128" d="100"/>
        </p:scale>
        <p:origin x="52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1D2CCC-28D9-9B49-97E7-B931B2998C5A}" type="datetimeFigureOut">
              <a:rPr lang="de-DE" smtClean="0"/>
              <a:t>25.06.25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DE336A-148B-584C-BAF4-6A62A66F8A6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206366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BE7E99E-7588-4BA9-6CF4-0A72310787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B2032FF-CFA7-41A5-D839-C1FB1CE660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6E52615-92E4-6374-C6F2-EB08C4626B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C9C8C-FDF1-A140-A77F-B7C0B431A1E8}" type="datetime1">
              <a:rPr lang="de-DE" smtClean="0"/>
              <a:t>25.06.25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E9735C8-EF4A-F0DE-E504-8E76CA7CCF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4599BD4-5888-BBA1-C4D1-B2B3D84A2A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DDED9-F6E2-409F-939B-9DA6C96FB6D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236377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C5B840-18AF-4F15-9569-C77B73E95A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D14A8E63-CF6F-3813-FC9C-16394F8F12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D2A5B85-63BB-7085-8560-D187836CA9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52B46-1B19-E643-BEF9-601B97FBBEB0}" type="datetime1">
              <a:rPr lang="de-DE" smtClean="0"/>
              <a:t>25.06.25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D4B967C-A590-7DD1-388E-AD7FE1BCAF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FCBD7FD-FA48-96DA-FAD5-505F89FDCB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DDED9-F6E2-409F-939B-9DA6C96FB6D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343102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23492964-B738-24A9-1197-24B94F3AF3E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CD6BB3F6-D0B5-8193-B0D7-D1DAAB9697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241DE9D-2303-99FF-4E5D-B4B27FECA1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03B09-035C-A442-8F36-90E0EAEE33B6}" type="datetime1">
              <a:rPr lang="de-DE" smtClean="0"/>
              <a:t>25.06.25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F2FDF42-C3BF-E169-78C0-E1683C6280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CDD8FA5-E97C-E1EE-019D-2A827C621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DDED9-F6E2-409F-939B-9DA6C96FB6D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522909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el und Inhal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de-DE" sz="4400" b="0" u="none" strike="noStrike">
                <a:solidFill>
                  <a:schemeClr val="dk1"/>
                </a:solidFill>
                <a:effectLst/>
                <a:uFillTx/>
                <a:latin typeface="Aptos Display"/>
              </a:rPr>
              <a:t>Mastertitelformat bearbeiten</a:t>
            </a:r>
            <a:endParaRPr lang="de-DE" sz="4400" b="0" u="none" strike="noStrike">
              <a:solidFill>
                <a:schemeClr val="dk1"/>
              </a:solidFill>
              <a:effectLst/>
              <a:uFillTx/>
              <a:latin typeface="Aptos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de-DE" sz="2800" b="0" u="none" strike="noStrike">
                <a:solidFill>
                  <a:schemeClr val="dk1"/>
                </a:solidFill>
                <a:effectLst/>
                <a:uFillTx/>
                <a:latin typeface="Aptos"/>
              </a:rPr>
              <a:t>Mastertextformat bearbeiten</a:t>
            </a:r>
          </a:p>
          <a:p>
            <a:pPr marL="685800" lvl="1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de-DE" sz="2400" b="0" u="none" strike="noStrike">
                <a:solidFill>
                  <a:schemeClr val="dk1"/>
                </a:solidFill>
                <a:effectLst/>
                <a:uFillTx/>
                <a:latin typeface="Aptos"/>
              </a:rPr>
              <a:t>Zweite Ebene</a:t>
            </a:r>
          </a:p>
          <a:p>
            <a:pPr marL="1143000" lvl="2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de-DE" sz="2000" b="0" u="none" strike="noStrike">
                <a:solidFill>
                  <a:schemeClr val="dk1"/>
                </a:solidFill>
                <a:effectLst/>
                <a:uFillTx/>
                <a:latin typeface="Aptos"/>
              </a:rPr>
              <a:t>Dritte Ebene</a:t>
            </a:r>
          </a:p>
          <a:p>
            <a:pPr marL="1600200" lvl="3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de-DE" sz="1800" b="0" u="none" strike="noStrike">
                <a:solidFill>
                  <a:schemeClr val="dk1"/>
                </a:solidFill>
                <a:effectLst/>
                <a:uFillTx/>
                <a:latin typeface="Aptos"/>
              </a:rPr>
              <a:t>Vierte Ebene</a:t>
            </a:r>
          </a:p>
          <a:p>
            <a:pPr marL="2057400" lvl="4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de-DE" sz="1800" b="0" u="none" strike="noStrike">
                <a:solidFill>
                  <a:schemeClr val="dk1"/>
                </a:solidFill>
                <a:effectLst/>
                <a:uFillTx/>
                <a:latin typeface="Aptos"/>
              </a:rPr>
              <a:t>Fünfte Ebene</a:t>
            </a:r>
          </a:p>
        </p:txBody>
      </p:sp>
      <p:sp>
        <p:nvSpPr>
          <p:cNvPr id="17" name="PlaceHolder 3"/>
          <p:cNvSpPr>
            <a:spLocks noGrp="1"/>
          </p:cNvSpPr>
          <p:nvPr>
            <p:ph type="dt" idx="10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lang="de-DE" sz="1200" b="0" u="none" strike="noStrike">
                <a:solidFill>
                  <a:schemeClr val="dk1">
                    <a:tint val="82000"/>
                  </a:schemeClr>
                </a:solidFill>
                <a:effectLst/>
                <a:uFillTx/>
                <a:latin typeface="Aptos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fld id="{A417982E-823C-074F-9D65-709771150131}" type="datetime1">
              <a:rPr lang="de-DE" sz="1200" b="0" u="none" strike="noStrike" smtClean="0">
                <a:solidFill>
                  <a:srgbClr val="000000"/>
                </a:solidFill>
                <a:effectLst/>
                <a:uFillTx/>
                <a:latin typeface="Times New Roman"/>
              </a:rPr>
              <a:t>25.06.25</a:t>
            </a:fld>
            <a:endParaRPr lang="de-DE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ftr" idx="11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de-DE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endParaRPr lang="de-DE" sz="1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9" name="PlaceHolder 5"/>
          <p:cNvSpPr>
            <a:spLocks noGrp="1"/>
          </p:cNvSpPr>
          <p:nvPr>
            <p:ph type="sldNum" idx="12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de-DE" sz="1200" b="0" u="none" strike="noStrike">
                <a:solidFill>
                  <a:schemeClr val="dk1">
                    <a:tint val="82000"/>
                  </a:schemeClr>
                </a:solidFill>
                <a:effectLst/>
                <a:uFillTx/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17791E83-DC12-400C-AD71-47AEC6C6CCF4}" type="slidenum">
              <a:rPr lang="de-DE" sz="1200" b="0" u="none" strike="noStrike">
                <a:solidFill>
                  <a:schemeClr val="dk1">
                    <a:tint val="82000"/>
                  </a:schemeClr>
                </a:solidFill>
                <a:effectLst/>
                <a:uFillTx/>
                <a:latin typeface="Aptos"/>
              </a:rPr>
              <a:t>‹Nr.›</a:t>
            </a:fld>
            <a:endParaRPr lang="de-DE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5788000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683C77C-65BE-E742-1493-CC8F86A21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9E54247-385E-CC5A-7F85-F88C7AFCEE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248DA74-237D-0B9E-1A6F-B96B5B6CF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60CE8-6AB9-A940-966C-CF293AE2E515}" type="datetime1">
              <a:rPr lang="de-DE" smtClean="0"/>
              <a:t>25.06.25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4C0B4FC-056F-3B9D-C99B-D5A4E368C1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2A13E00-240A-93AE-0BD3-3397765320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DDED9-F6E2-409F-939B-9DA6C96FB6D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451558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A72FA66-B336-FD06-FC4C-5D09E1ACA4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0CE3F20-EF1D-9D49-F11E-914BA58205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0A7DA3F-0FD4-ABA2-37F7-1EE10C623B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2C554-608A-BB46-9D8E-5BF44D5CCB82}" type="datetime1">
              <a:rPr lang="de-DE" smtClean="0"/>
              <a:t>25.06.25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9A8DBA4-4B4D-DD3C-ED0D-F8E93A32B9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5A64C5B-84AB-EDC4-4E0F-014267CC4C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DDED9-F6E2-409F-939B-9DA6C96FB6D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462170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8A46969-1409-7B57-CC0E-22E3F308D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9040208-973F-25CA-446B-357466608F6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B844F605-C319-C4CC-7284-7470E667BA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8AF39E3-EECE-6F9F-4510-A1B98DDC68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C05F73-1409-B846-A444-C54A52BD1B15}" type="datetime1">
              <a:rPr lang="de-DE" smtClean="0"/>
              <a:t>25.06.25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36B101C-620A-8B26-67AB-3983EB712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AC36916-856A-FACE-C634-5B35B1BAA5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DDED9-F6E2-409F-939B-9DA6C96FB6D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107361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D4D9201-93FC-237B-81BA-C1CB82417F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C78E540-581B-6878-7515-C8FE8AB755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7AF580F-87BD-2C95-5C44-34BAA54A27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E8B6B0D8-FDFC-8862-3E1A-313EBA48FF2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3069A437-FAF2-3D03-AB14-2B23CF476A4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A740FA56-DCA1-704F-57FE-5BDD054E31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9F257C-392B-F54E-877C-13BD05A60437}" type="datetime1">
              <a:rPr lang="de-DE" smtClean="0"/>
              <a:t>25.06.25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8E31B998-2089-3A79-8FC4-9B7418C961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3C4C5360-0E96-2B04-7EE0-C34E528ABF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DDED9-F6E2-409F-939B-9DA6C96FB6D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817937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2362C49-3544-5A39-FF6C-59ED2FDE59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D947CE1-E108-E917-375D-6FBB61B28B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E6A9B-BB5E-8048-B3E2-2D25E77221BE}" type="datetime1">
              <a:rPr lang="de-DE" smtClean="0"/>
              <a:t>25.06.25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58798C1-1FE9-631B-BE6A-92C5468BB4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C8C43D7-CB35-9B03-8E94-EE77E18DE9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DDED9-F6E2-409F-939B-9DA6C96FB6D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652178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1BC45ABD-A1CB-70A4-39A2-6593871E2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3FFBA-3B51-1541-B931-82A9B1597C38}" type="datetime1">
              <a:rPr lang="de-DE" smtClean="0"/>
              <a:t>25.06.25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13961FA-D2F8-E010-8F95-565696F065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5D51DCA-C863-F6BD-DEA8-F53F9BEC92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DDED9-F6E2-409F-939B-9DA6C96FB6D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340032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F13980-CE7B-85A0-96E8-F33816BA1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083B74F-3B3F-22D7-E7EB-077C16F173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C8FBD66-54F5-9641-F937-4DE0F11E2F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8D5A76C-35FD-40AD-C3D6-58A664D8A5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657FF-6172-824F-9F11-69EF2BBF4E8A}" type="datetime1">
              <a:rPr lang="de-DE" smtClean="0"/>
              <a:t>25.06.25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3EE713E-4280-0273-7F55-D29A033D7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B12C29E-24DA-112C-8F8F-19FE9AC3C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DDED9-F6E2-409F-939B-9DA6C96FB6D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606850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2FCBCF-83EE-94F3-98A2-BF0C3542FE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333E6E97-1F5D-A62C-CB71-CFC46B9F4D4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B7A60E8-502A-9479-38C3-FD91BAD09F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A02E07D-2CDB-48DD-C5F1-D8E1C5C40C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75CE8-3E36-BC4F-8148-3860A7B76FD4}" type="datetime1">
              <a:rPr lang="de-DE" smtClean="0"/>
              <a:t>25.06.25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A421889-D21E-249B-3A56-F92E7A5AC6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0FD15F9-01B0-CFD7-3E8C-53C0E480A5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DDED9-F6E2-409F-939B-9DA6C96FB6D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949877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673D1254-7CEE-B425-E87E-E15CC5BCB7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09854C8-C00B-15B7-0897-65BCF82DC0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47E2112-B5B1-5E57-AAE8-6D573CEF466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BEBF916-02AD-374F-B8D6-5012F5A1E841}" type="datetime1">
              <a:rPr lang="de-DE" smtClean="0"/>
              <a:t>25.06.25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15A1354-806D-245C-82F9-72F86F656A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11C51F2-0458-C991-1BA1-E9862CF3FB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39DDED9-F6E2-409F-939B-9DA6C96FB6D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106827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37000">
              <a:schemeClr val="accent1">
                <a:lumMod val="40000"/>
                <a:lumOff val="60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F119C52-1281-1796-C843-AD6C9D253456}"/>
              </a:ext>
            </a:extLst>
          </p:cNvPr>
          <p:cNvSpPr/>
          <p:nvPr/>
        </p:nvSpPr>
        <p:spPr>
          <a:xfrm>
            <a:off x="0" y="1"/>
            <a:ext cx="12192000" cy="6857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58DA79D-44D0-6C71-B16F-9DDE293D5F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8691" y="1117457"/>
            <a:ext cx="6179127" cy="1828943"/>
          </a:xfrm>
          <a:noFill/>
        </p:spPr>
        <p:txBody>
          <a:bodyPr>
            <a:normAutofit/>
          </a:bodyPr>
          <a:lstStyle/>
          <a:p>
            <a:r>
              <a:rPr lang="de-DE" sz="8000" dirty="0">
                <a:solidFill>
                  <a:schemeClr val="bg2">
                    <a:lumMod val="25000"/>
                  </a:schemeClr>
                </a:solidFill>
              </a:rPr>
              <a:t>Event-Planer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C1950DD9-6786-7ECA-D318-034EB9138B77}"/>
              </a:ext>
            </a:extLst>
          </p:cNvPr>
          <p:cNvSpPr/>
          <p:nvPr/>
        </p:nvSpPr>
        <p:spPr>
          <a:xfrm>
            <a:off x="4775201" y="-2431619"/>
            <a:ext cx="7426558" cy="9829945"/>
          </a:xfrm>
          <a:custGeom>
            <a:avLst/>
            <a:gdLst>
              <a:gd name="connsiteX0" fmla="*/ 2986746 w 5721969"/>
              <a:gd name="connsiteY0" fmla="*/ 5096311 h 9829945"/>
              <a:gd name="connsiteX1" fmla="*/ 5239679 w 5721969"/>
              <a:gd name="connsiteY1" fmla="*/ 9418929 h 9829945"/>
              <a:gd name="connsiteX2" fmla="*/ 733812 w 5721969"/>
              <a:gd name="connsiteY2" fmla="*/ 9418929 h 9829945"/>
              <a:gd name="connsiteX3" fmla="*/ 0 w 5721969"/>
              <a:gd name="connsiteY3" fmla="*/ 1796619 h 9829945"/>
              <a:gd name="connsiteX4" fmla="*/ 4505867 w 5721969"/>
              <a:gd name="connsiteY4" fmla="*/ 1796619 h 9829945"/>
              <a:gd name="connsiteX5" fmla="*/ 2252933 w 5721969"/>
              <a:gd name="connsiteY5" fmla="*/ 6119237 h 9829945"/>
              <a:gd name="connsiteX6" fmla="*/ 5721969 w 5721969"/>
              <a:gd name="connsiteY6" fmla="*/ 0 h 9829945"/>
              <a:gd name="connsiteX7" fmla="*/ 5721969 w 5721969"/>
              <a:gd name="connsiteY7" fmla="*/ 9829945 h 9829945"/>
              <a:gd name="connsiteX8" fmla="*/ 3087088 w 5721969"/>
              <a:gd name="connsiteY8" fmla="*/ 4914972 h 9829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721969" h="9829945">
                <a:moveTo>
                  <a:pt x="2986746" y="5096311"/>
                </a:moveTo>
                <a:lnTo>
                  <a:pt x="5239679" y="9418929"/>
                </a:lnTo>
                <a:lnTo>
                  <a:pt x="733812" y="9418929"/>
                </a:lnTo>
                <a:close/>
                <a:moveTo>
                  <a:pt x="0" y="1796619"/>
                </a:moveTo>
                <a:lnTo>
                  <a:pt x="4505867" y="1796619"/>
                </a:lnTo>
                <a:lnTo>
                  <a:pt x="2252933" y="6119237"/>
                </a:lnTo>
                <a:close/>
                <a:moveTo>
                  <a:pt x="5721969" y="0"/>
                </a:moveTo>
                <a:lnTo>
                  <a:pt x="5721969" y="9829945"/>
                </a:lnTo>
                <a:lnTo>
                  <a:pt x="3087088" y="4914972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B0B1641-6ACC-7E9C-FE58-F17E50559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DDED9-F6E2-409F-939B-9DA6C96FB6D5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797053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6F2CBF-9185-9FAB-D416-876ED4A42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bg2">
                    <a:lumMod val="25000"/>
                  </a:schemeClr>
                </a:solidFill>
              </a:rPr>
              <a:t>Live-Demo</a:t>
            </a:r>
            <a:endParaRPr lang="de-DE" dirty="0"/>
          </a:p>
        </p:txBody>
      </p:sp>
      <p:pic>
        <p:nvPicPr>
          <p:cNvPr id="5" name="Inhaltsplatzhalter 4" descr="Ein Bild, das Muster, Quadrat, Pixel, Design enthält.&#10;&#10;KI-generierte Inhalte können fehlerhaft sein.">
            <a:extLst>
              <a:ext uri="{FF2B5EF4-FFF2-40B4-BE49-F238E27FC236}">
                <a16:creationId xmlns:a16="http://schemas.microsoft.com/office/drawing/2014/main" id="{254F862F-A81E-646C-BA65-3E7972B2EB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2096294"/>
            <a:ext cx="3810000" cy="3810000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BB2A91B-B15D-E245-ACCD-99CC23C1A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DDED9-F6E2-409F-939B-9DA6C96FB6D5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71124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A61CCC-A1DB-C099-30A3-6F6178BAF4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bg2">
                    <a:lumMod val="25000"/>
                  </a:schemeClr>
                </a:solidFill>
              </a:rPr>
              <a:t>Ausblick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0D2C0A-516D-96DC-F051-D07FABCCE2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Vorschläge den Event-Planer zu erweitern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757A5A7-6144-B883-D9EE-ED88FB178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DDED9-F6E2-409F-939B-9DA6C96FB6D5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629353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137503-620E-D7CF-9D12-6EE175592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bg2">
                    <a:lumMod val="25000"/>
                  </a:schemeClr>
                </a:solidFill>
              </a:rPr>
              <a:t>Kalenderansicht / Kalendersystem</a:t>
            </a:r>
            <a:br>
              <a:rPr lang="de-DE" dirty="0"/>
            </a:br>
            <a:endParaRPr lang="de-DE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D211C60-0BFC-CB71-FE2E-47AF6B98E4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77962" y="1189268"/>
            <a:ext cx="8215504" cy="5477003"/>
          </a:xfrm>
          <a:prstGeom prst="rect">
            <a:avLst/>
          </a:prstGeo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5AE621C-BF7F-5770-8DE5-19F5B29E7F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DDED9-F6E2-409F-939B-9DA6C96FB6D5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202783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048AF-2B4D-E364-0B5A-A76AAE6C6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bg2">
                    <a:lumMod val="25000"/>
                  </a:schemeClr>
                </a:solidFill>
              </a:rPr>
              <a:t>Zeitlich gruppierter Eventfeed</a:t>
            </a:r>
            <a:endParaRPr lang="de-DE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533BE2A-5160-91EC-711C-8984AC58E6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27442" y="1468131"/>
            <a:ext cx="7537115" cy="5024744"/>
          </a:xfrm>
          <a:prstGeom prst="rect">
            <a:avLst/>
          </a:prstGeo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950F120-907D-6B25-539F-99D6E58687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DDED9-F6E2-409F-939B-9DA6C96FB6D5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239446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0B5171-A979-4795-D88E-65018C04B3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bg2">
                    <a:lumMod val="25000"/>
                  </a:schemeClr>
                </a:solidFill>
              </a:rPr>
              <a:t>Kommentarbereich auf Eventdetailseiten</a:t>
            </a:r>
            <a:endParaRPr lang="de-DE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7EDA0D2-C345-8A8E-7F1F-431AB52CE9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88589" y="1619516"/>
            <a:ext cx="3248907" cy="4873359"/>
          </a:xfrm>
          <a:prstGeom prst="rect">
            <a:avLst/>
          </a:prstGeo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591784F-E6FC-E955-AE19-902993401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DDED9-F6E2-409F-939B-9DA6C96FB6D5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832953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09DE4-0D6E-A937-2568-62DF11B819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bg2">
                    <a:lumMod val="25000"/>
                  </a:schemeClr>
                </a:solidFill>
              </a:rPr>
              <a:t>Persönliche Profilseite für eingeloggte Nutzer</a:t>
            </a:r>
            <a:endParaRPr lang="de-DE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509CB9C-E872-8989-9B50-0928950815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44243" y="1490532"/>
            <a:ext cx="7503514" cy="5002343"/>
          </a:xfrm>
          <a:prstGeom prst="rect">
            <a:avLst/>
          </a:prstGeo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D58BF2A-7BD3-8EB9-F9F6-F30505C74E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DDED9-F6E2-409F-939B-9DA6C96FB6D5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733845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34814-3EF8-D9D2-4587-19624102D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bg2">
                    <a:lumMod val="25000"/>
                  </a:schemeClr>
                </a:solidFill>
              </a:rPr>
              <a:t>Wiederkehrende Events</a:t>
            </a:r>
            <a:endParaRPr lang="de-DE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3DE94A0-D254-02D2-C76E-339CCBD3D5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11398" y="1507808"/>
            <a:ext cx="3369203" cy="5053805"/>
          </a:xfrm>
          <a:prstGeom prst="rect">
            <a:avLst/>
          </a:prstGeo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C4CB191-7562-EDA2-CA02-E632CAF58F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DDED9-F6E2-409F-939B-9DA6C96FB6D5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081195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de-DE" sz="4400" b="0" u="none" strike="noStrike">
                <a:solidFill>
                  <a:schemeClr val="lt2">
                    <a:lumMod val="25000"/>
                  </a:schemeClr>
                </a:solidFill>
                <a:effectLst/>
                <a:uFillTx/>
                <a:latin typeface="Aptos Display"/>
              </a:rPr>
              <a:t>Lessons Learned</a:t>
            </a:r>
            <a:endParaRPr lang="de-DE" sz="4400" b="0" u="none" strike="noStrike">
              <a:solidFill>
                <a:schemeClr val="dk1"/>
              </a:solidFill>
              <a:effectLst/>
              <a:uFillTx/>
              <a:latin typeface="Aptos"/>
            </a:endParaRPr>
          </a:p>
        </p:txBody>
      </p:sp>
      <p:pic>
        <p:nvPicPr>
          <p:cNvPr id="59" name="Grafik 58"/>
          <p:cNvPicPr/>
          <p:nvPr/>
        </p:nvPicPr>
        <p:blipFill>
          <a:blip r:embed="rId2"/>
          <a:stretch/>
        </p:blipFill>
        <p:spPr>
          <a:xfrm>
            <a:off x="2880000" y="1087920"/>
            <a:ext cx="3246840" cy="17920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60" name="Grafik 59"/>
          <p:cNvPicPr/>
          <p:nvPr/>
        </p:nvPicPr>
        <p:blipFill>
          <a:blip r:embed="rId3"/>
          <a:stretch/>
        </p:blipFill>
        <p:spPr>
          <a:xfrm>
            <a:off x="6126840" y="1528560"/>
            <a:ext cx="2652480" cy="8870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61" name="Grafik 60"/>
          <p:cNvPicPr/>
          <p:nvPr/>
        </p:nvPicPr>
        <p:blipFill>
          <a:blip r:embed="rId4"/>
          <a:stretch/>
        </p:blipFill>
        <p:spPr>
          <a:xfrm>
            <a:off x="0" y="720000"/>
            <a:ext cx="3420000" cy="25650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62" name="Grafik 61"/>
          <p:cNvPicPr/>
          <p:nvPr/>
        </p:nvPicPr>
        <p:blipFill>
          <a:blip r:embed="rId5"/>
          <a:stretch/>
        </p:blipFill>
        <p:spPr>
          <a:xfrm>
            <a:off x="8983440" y="1618560"/>
            <a:ext cx="3060720" cy="7732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63" name="Grafik 62"/>
          <p:cNvPicPr/>
          <p:nvPr/>
        </p:nvPicPr>
        <p:blipFill>
          <a:blip r:embed="rId6"/>
          <a:stretch/>
        </p:blipFill>
        <p:spPr>
          <a:xfrm>
            <a:off x="1080000" y="2700000"/>
            <a:ext cx="4320000" cy="43200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64" name="Grafik 63"/>
          <p:cNvPicPr/>
          <p:nvPr/>
        </p:nvPicPr>
        <p:blipFill>
          <a:blip r:embed="rId7"/>
          <a:stretch/>
        </p:blipFill>
        <p:spPr>
          <a:xfrm>
            <a:off x="6840000" y="3240000"/>
            <a:ext cx="3780000" cy="37800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65" name="Gerade Verbindung 64"/>
          <p:cNvSpPr/>
          <p:nvPr/>
        </p:nvSpPr>
        <p:spPr>
          <a:xfrm>
            <a:off x="4500000" y="4680000"/>
            <a:ext cx="3096000" cy="0"/>
          </a:xfrm>
          <a:prstGeom prst="line">
            <a:avLst/>
          </a:prstGeom>
          <a:ln w="76320">
            <a:solidFill>
              <a:srgbClr val="0000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8160" tIns="-83160" rIns="128160" bIns="-83160" anchor="ctr">
            <a:noAutofit/>
          </a:bodyPr>
          <a:lstStyle/>
          <a:p>
            <a:endParaRPr lang="de-DE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36E8C0EA-FE50-B079-5C5B-A404EC74773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indent="0" algn="r" defTabSz="914400">
              <a:lnSpc>
                <a:spcPct val="100000"/>
              </a:lnSpc>
              <a:buNone/>
            </a:pPr>
            <a:fld id="{17791E83-DC12-400C-AD71-47AEC6C6CCF4}" type="slidenum">
              <a:rPr lang="de-DE" sz="1200" b="0" u="none" strike="noStrike" smtClean="0">
                <a:solidFill>
                  <a:schemeClr val="dk1">
                    <a:tint val="82000"/>
                  </a:schemeClr>
                </a:solidFill>
                <a:effectLst/>
                <a:uFillTx/>
                <a:latin typeface="Aptos"/>
              </a:rPr>
              <a:t>17</a:t>
            </a:fld>
            <a:endParaRPr lang="de-DE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defTabSz="914400">
              <a:lnSpc>
                <a:spcPct val="90000"/>
              </a:lnSpc>
              <a:spcBef>
                <a:spcPts val="1191"/>
              </a:spcBef>
              <a:spcAft>
                <a:spcPts val="992"/>
              </a:spcAft>
              <a:buNone/>
            </a:pPr>
            <a:r>
              <a:rPr lang="de-DE" sz="4400" b="0" u="none" strike="noStrike">
                <a:solidFill>
                  <a:schemeClr val="lt2">
                    <a:lumMod val="25000"/>
                  </a:schemeClr>
                </a:solidFill>
                <a:effectLst/>
                <a:uFillTx/>
                <a:latin typeface="Aptos Display"/>
              </a:rPr>
              <a:t>Teamarbeit</a:t>
            </a:r>
            <a:endParaRPr lang="de-DE" sz="4400" b="0" u="none" strike="noStrike">
              <a:solidFill>
                <a:schemeClr val="dk1"/>
              </a:solidFill>
              <a:effectLst/>
              <a:uFillTx/>
              <a:latin typeface="Aptos"/>
            </a:endParaRPr>
          </a:p>
        </p:txBody>
      </p:sp>
      <p:sp>
        <p:nvSpPr>
          <p:cNvPr id="69" name="Content Placeholder 1"/>
          <p:cNvSpPr txBox="1"/>
          <p:nvPr/>
        </p:nvSpPr>
        <p:spPr>
          <a:xfrm>
            <a:off x="720000" y="1800000"/>
            <a:ext cx="10515240" cy="48981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lstStyle/>
          <a:p>
            <a:pPr marL="432000" indent="-324000" defTabSz="9144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800" b="0" u="none" strike="noStrike" dirty="0">
                <a:solidFill>
                  <a:schemeClr val="dk1"/>
                </a:solidFill>
                <a:effectLst/>
                <a:uFillTx/>
                <a:latin typeface="Aptos"/>
              </a:rPr>
              <a:t>Unser Team war von Anfang an hilfsbereit und unterstützend</a:t>
            </a:r>
          </a:p>
          <a:p>
            <a:pPr marL="432000" indent="-324000" defTabSz="9144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de-DE" sz="2800" b="0" u="none" strike="noStrike" dirty="0">
              <a:solidFill>
                <a:schemeClr val="dk1"/>
              </a:solidFill>
              <a:effectLst/>
              <a:uFillTx/>
              <a:latin typeface="Aptos"/>
            </a:endParaRPr>
          </a:p>
          <a:p>
            <a:pPr marL="432000" indent="-324000" defTabSz="9144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800" b="0" u="none" strike="noStrike" dirty="0">
                <a:solidFill>
                  <a:schemeClr val="dk1"/>
                </a:solidFill>
                <a:effectLst/>
                <a:uFillTx/>
                <a:latin typeface="Aptos"/>
              </a:rPr>
              <a:t>Anfangs isoliertes Arbeiten</a:t>
            </a:r>
          </a:p>
          <a:p>
            <a:pPr defTabSz="914400">
              <a:lnSpc>
                <a:spcPct val="90000"/>
              </a:lnSpc>
              <a:spcBef>
                <a:spcPts val="1417"/>
              </a:spcBef>
            </a:pPr>
            <a:endParaRPr lang="de-DE" sz="2800" b="0" u="none" strike="noStrike" dirty="0">
              <a:solidFill>
                <a:schemeClr val="dk1"/>
              </a:solidFill>
              <a:effectLst/>
              <a:uFillTx/>
              <a:latin typeface="Aptos"/>
            </a:endParaRPr>
          </a:p>
          <a:p>
            <a:pPr marL="432000" indent="-324000" defTabSz="914400">
              <a:lnSpc>
                <a:spcPct val="9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800" b="0" u="none" strike="noStrike" dirty="0">
                <a:solidFill>
                  <a:schemeClr val="dk1"/>
                </a:solidFill>
                <a:effectLst/>
                <a:uFillTx/>
                <a:latin typeface="Aptos"/>
              </a:rPr>
              <a:t>Resultat: </a:t>
            </a:r>
          </a:p>
          <a:p>
            <a:pPr marL="864000" lvl="1" indent="-324000" defTabSz="9144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endParaRPr lang="de-DE" sz="2800" b="0" u="none" strike="noStrike" dirty="0">
              <a:solidFill>
                <a:schemeClr val="dk1"/>
              </a:solidFill>
              <a:effectLst/>
              <a:uFillTx/>
              <a:latin typeface="Aptos"/>
            </a:endParaRPr>
          </a:p>
          <a:p>
            <a:pPr defTabSz="914400">
              <a:lnSpc>
                <a:spcPct val="90000"/>
              </a:lnSpc>
              <a:spcBef>
                <a:spcPts val="499"/>
              </a:spcBef>
            </a:pPr>
            <a:endParaRPr lang="de-DE" sz="2400" b="0" u="none" strike="noStrike" dirty="0">
              <a:solidFill>
                <a:schemeClr val="dk1"/>
              </a:solidFill>
              <a:effectLst/>
              <a:uFillTx/>
              <a:latin typeface="Aptos"/>
            </a:endParaRPr>
          </a:p>
          <a:p>
            <a:pPr defTabSz="914400">
              <a:lnSpc>
                <a:spcPct val="90000"/>
              </a:lnSpc>
              <a:spcBef>
                <a:spcPts val="499"/>
              </a:spcBef>
            </a:pPr>
            <a:endParaRPr lang="de-DE" sz="2400" b="0" u="none" strike="noStrike" dirty="0">
              <a:solidFill>
                <a:schemeClr val="dk1"/>
              </a:solidFill>
              <a:effectLst/>
              <a:uFillTx/>
              <a:latin typeface="Aptos"/>
            </a:endParaRPr>
          </a:p>
          <a:p>
            <a:pPr defTabSz="914400">
              <a:lnSpc>
                <a:spcPct val="90000"/>
              </a:lnSpc>
              <a:spcBef>
                <a:spcPts val="1001"/>
              </a:spcBef>
            </a:pPr>
            <a:endParaRPr lang="de-DE" sz="2800" b="0" u="none" strike="noStrike" dirty="0">
              <a:solidFill>
                <a:schemeClr val="dk1"/>
              </a:solidFill>
              <a:effectLst/>
              <a:uFillTx/>
              <a:latin typeface="Aptos"/>
            </a:endParaRP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249E38D4-C918-75BA-C630-08888643516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indent="0" algn="r" defTabSz="914400">
              <a:lnSpc>
                <a:spcPct val="100000"/>
              </a:lnSpc>
              <a:buNone/>
            </a:pPr>
            <a:fld id="{17791E83-DC12-400C-AD71-47AEC6C6CCF4}" type="slidenum">
              <a:rPr lang="de-DE" sz="1200" b="0" u="none" strike="noStrike" smtClean="0">
                <a:solidFill>
                  <a:schemeClr val="dk1">
                    <a:tint val="82000"/>
                  </a:schemeClr>
                </a:solidFill>
                <a:effectLst/>
                <a:uFillTx/>
                <a:latin typeface="Aptos"/>
              </a:rPr>
              <a:t>18</a:t>
            </a:fld>
            <a:endParaRPr lang="de-DE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defTabSz="914400">
              <a:lnSpc>
                <a:spcPct val="90000"/>
              </a:lnSpc>
              <a:spcBef>
                <a:spcPts val="1191"/>
              </a:spcBef>
              <a:spcAft>
                <a:spcPts val="992"/>
              </a:spcAft>
              <a:buNone/>
            </a:pPr>
            <a:r>
              <a:rPr lang="de-DE" sz="4400" b="0" u="none" strike="noStrike">
                <a:solidFill>
                  <a:schemeClr val="lt2">
                    <a:lumMod val="25000"/>
                  </a:schemeClr>
                </a:solidFill>
                <a:effectLst/>
                <a:uFillTx/>
                <a:latin typeface="Aptos Display"/>
              </a:rPr>
              <a:t>Delete #1</a:t>
            </a:r>
            <a:r>
              <a:rPr lang="de-DE" sz="4400" b="0" u="none" strike="noStrike">
                <a:solidFill>
                  <a:schemeClr val="dk1"/>
                </a:solidFill>
                <a:effectLst/>
                <a:uFillTx/>
                <a:latin typeface="Aptos Display"/>
              </a:rPr>
              <a:t> </a:t>
            </a:r>
            <a:endParaRPr lang="de-DE" sz="4400" b="0" u="none" strike="noStrike">
              <a:solidFill>
                <a:schemeClr val="dk1"/>
              </a:solidFill>
              <a:effectLst/>
              <a:uFillTx/>
              <a:latin typeface="Aptos"/>
            </a:endParaRPr>
          </a:p>
        </p:txBody>
      </p:sp>
      <p:pic>
        <p:nvPicPr>
          <p:cNvPr id="71" name="Grafik 70"/>
          <p:cNvPicPr/>
          <p:nvPr/>
        </p:nvPicPr>
        <p:blipFill>
          <a:blip r:embed="rId2"/>
          <a:stretch/>
        </p:blipFill>
        <p:spPr>
          <a:xfrm>
            <a:off x="1800000" y="1976040"/>
            <a:ext cx="8640000" cy="41439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EAF4728-A6EA-4409-BABD-296DE33D968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indent="0" algn="r" defTabSz="914400">
              <a:lnSpc>
                <a:spcPct val="100000"/>
              </a:lnSpc>
              <a:buNone/>
            </a:pPr>
            <a:fld id="{17791E83-DC12-400C-AD71-47AEC6C6CCF4}" type="slidenum">
              <a:rPr lang="de-DE" sz="1200" b="0" u="none" strike="noStrike" smtClean="0">
                <a:solidFill>
                  <a:schemeClr val="dk1">
                    <a:tint val="82000"/>
                  </a:schemeClr>
                </a:solidFill>
                <a:effectLst/>
                <a:uFillTx/>
                <a:latin typeface="Aptos"/>
              </a:rPr>
              <a:t>19</a:t>
            </a:fld>
            <a:endParaRPr lang="de-DE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A651A4-E61A-E531-A3FA-AE27AC315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98CE32F-401C-2254-44BE-9C2FC5B48A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de-DE" dirty="0"/>
              <a:t>Rückblick &amp; Problemstellung 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/>
              <a:t>Kundenanforderungen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/>
              <a:t>Unsere Lösung: Der Event-Planer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/>
              <a:t>Projektmanagement &amp; Tech-Stack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/>
              <a:t>Live-Demo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/>
              <a:t>Ausblick &amp; Erweiterungen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 err="1"/>
              <a:t>Lessons</a:t>
            </a:r>
            <a:r>
              <a:rPr lang="de-DE" dirty="0"/>
              <a:t> </a:t>
            </a:r>
            <a:r>
              <a:rPr lang="de-DE"/>
              <a:t>Learned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157D8C4-0DD3-FD48-1BA8-AA4227E7BC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DDED9-F6E2-409F-939B-9DA6C96FB6D5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796297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defTabSz="914400">
              <a:lnSpc>
                <a:spcPct val="90000"/>
              </a:lnSpc>
              <a:spcBef>
                <a:spcPts val="1191"/>
              </a:spcBef>
              <a:spcAft>
                <a:spcPts val="992"/>
              </a:spcAft>
              <a:buNone/>
            </a:pPr>
            <a:r>
              <a:rPr lang="de-DE" sz="4400" b="0" u="none" strike="noStrike">
                <a:solidFill>
                  <a:schemeClr val="lt2">
                    <a:lumMod val="25000"/>
                  </a:schemeClr>
                </a:solidFill>
                <a:effectLst/>
                <a:uFillTx/>
                <a:latin typeface="Aptos Display"/>
              </a:rPr>
              <a:t>Delete #2</a:t>
            </a:r>
            <a:endParaRPr lang="de-DE" sz="4400" b="0" u="none" strike="noStrike">
              <a:solidFill>
                <a:schemeClr val="dk1"/>
              </a:solidFill>
              <a:effectLst/>
              <a:uFillTx/>
              <a:latin typeface="Aptos"/>
            </a:endParaRPr>
          </a:p>
        </p:txBody>
      </p:sp>
      <p:pic>
        <p:nvPicPr>
          <p:cNvPr id="73" name="Grafik 72"/>
          <p:cNvPicPr/>
          <p:nvPr/>
        </p:nvPicPr>
        <p:blipFill>
          <a:blip r:embed="rId2"/>
          <a:stretch/>
        </p:blipFill>
        <p:spPr>
          <a:xfrm>
            <a:off x="1668240" y="1980000"/>
            <a:ext cx="8591760" cy="43977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06A50529-334D-8F32-41C5-521626B45D4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indent="0" algn="r" defTabSz="914400">
              <a:lnSpc>
                <a:spcPct val="100000"/>
              </a:lnSpc>
              <a:buNone/>
            </a:pPr>
            <a:fld id="{17791E83-DC12-400C-AD71-47AEC6C6CCF4}" type="slidenum">
              <a:rPr lang="de-DE" sz="1200" b="0" u="none" strike="noStrike" smtClean="0">
                <a:solidFill>
                  <a:schemeClr val="dk1">
                    <a:tint val="82000"/>
                  </a:schemeClr>
                </a:solidFill>
                <a:effectLst/>
                <a:uFillTx/>
                <a:latin typeface="Aptos"/>
              </a:rPr>
              <a:t>20</a:t>
            </a:fld>
            <a:endParaRPr lang="de-DE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defTabSz="914400">
              <a:lnSpc>
                <a:spcPct val="90000"/>
              </a:lnSpc>
              <a:spcBef>
                <a:spcPts val="1191"/>
              </a:spcBef>
              <a:spcAft>
                <a:spcPts val="992"/>
              </a:spcAft>
              <a:buNone/>
            </a:pPr>
            <a:r>
              <a:rPr lang="de-DE" sz="4400" b="0" u="none" strike="noStrike">
                <a:solidFill>
                  <a:schemeClr val="lt2">
                    <a:lumMod val="25000"/>
                  </a:schemeClr>
                </a:solidFill>
                <a:effectLst/>
                <a:uFillTx/>
                <a:latin typeface="Aptos Display"/>
              </a:rPr>
              <a:t>Delete #3</a:t>
            </a:r>
            <a:r>
              <a:rPr lang="de-DE" sz="4400" b="0" u="none" strike="noStrike">
                <a:solidFill>
                  <a:schemeClr val="dk1"/>
                </a:solidFill>
                <a:effectLst/>
                <a:uFillTx/>
                <a:latin typeface="Aptos Display"/>
              </a:rPr>
              <a:t> </a:t>
            </a:r>
            <a:endParaRPr lang="de-DE" sz="4400" b="0" u="none" strike="noStrike">
              <a:solidFill>
                <a:schemeClr val="dk1"/>
              </a:solidFill>
              <a:effectLst/>
              <a:uFillTx/>
              <a:latin typeface="Aptos"/>
            </a:endParaRPr>
          </a:p>
        </p:txBody>
      </p:sp>
      <p:pic>
        <p:nvPicPr>
          <p:cNvPr id="75" name="Grafik 74"/>
          <p:cNvPicPr/>
          <p:nvPr/>
        </p:nvPicPr>
        <p:blipFill>
          <a:blip r:embed="rId2"/>
          <a:stretch/>
        </p:blipFill>
        <p:spPr>
          <a:xfrm>
            <a:off x="2746800" y="1800000"/>
            <a:ext cx="7153200" cy="45658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6BBC2D62-56B9-34C6-A61E-0E730CA2AF0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indent="0" algn="r" defTabSz="914400">
              <a:lnSpc>
                <a:spcPct val="100000"/>
              </a:lnSpc>
              <a:buNone/>
            </a:pPr>
            <a:fld id="{17791E83-DC12-400C-AD71-47AEC6C6CCF4}" type="slidenum">
              <a:rPr lang="de-DE" sz="1200" b="0" u="none" strike="noStrike" smtClean="0">
                <a:solidFill>
                  <a:schemeClr val="dk1">
                    <a:tint val="82000"/>
                  </a:schemeClr>
                </a:solidFill>
                <a:effectLst/>
                <a:uFillTx/>
                <a:latin typeface="Aptos"/>
              </a:rPr>
              <a:t>21</a:t>
            </a:fld>
            <a:endParaRPr lang="de-DE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defTabSz="914400">
              <a:lnSpc>
                <a:spcPct val="90000"/>
              </a:lnSpc>
              <a:spcBef>
                <a:spcPts val="1191"/>
              </a:spcBef>
              <a:spcAft>
                <a:spcPts val="992"/>
              </a:spcAft>
              <a:buNone/>
            </a:pPr>
            <a:r>
              <a:rPr lang="de-DE" sz="4400" b="0" u="none" strike="noStrike">
                <a:solidFill>
                  <a:schemeClr val="lt2">
                    <a:lumMod val="25000"/>
                  </a:schemeClr>
                </a:solidFill>
                <a:effectLst/>
                <a:uFillTx/>
                <a:latin typeface="Aptos Display"/>
              </a:rPr>
              <a:t>Delete #4</a:t>
            </a:r>
            <a:r>
              <a:rPr lang="de-DE" sz="4400" b="0" u="none" strike="noStrike">
                <a:solidFill>
                  <a:schemeClr val="dk1"/>
                </a:solidFill>
                <a:effectLst/>
                <a:uFillTx/>
                <a:latin typeface="Aptos Display"/>
              </a:rPr>
              <a:t> </a:t>
            </a:r>
            <a:endParaRPr lang="de-DE" sz="4400" b="0" u="none" strike="noStrike">
              <a:solidFill>
                <a:schemeClr val="dk1"/>
              </a:solidFill>
              <a:effectLst/>
              <a:uFillTx/>
              <a:latin typeface="Aptos"/>
            </a:endParaRPr>
          </a:p>
        </p:txBody>
      </p:sp>
      <p:pic>
        <p:nvPicPr>
          <p:cNvPr id="77" name="Grafik 76"/>
          <p:cNvPicPr/>
          <p:nvPr/>
        </p:nvPicPr>
        <p:blipFill>
          <a:blip r:embed="rId2"/>
          <a:stretch/>
        </p:blipFill>
        <p:spPr>
          <a:xfrm>
            <a:off x="1980000" y="1772640"/>
            <a:ext cx="7740000" cy="44334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78" name="Textfeld 77"/>
          <p:cNvSpPr txBox="1"/>
          <p:nvPr/>
        </p:nvSpPr>
        <p:spPr>
          <a:xfrm>
            <a:off x="4945680" y="6368040"/>
            <a:ext cx="4054320" cy="4899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spAutoFit/>
          </a:bodyPr>
          <a:lstStyle/>
          <a:p>
            <a:r>
              <a:rPr lang="de-DE" sz="1400" b="1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Kommunikation &gt; Code 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52A98E38-DA35-8A99-AC81-D5B54E55999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indent="0" algn="r" defTabSz="914400">
              <a:lnSpc>
                <a:spcPct val="100000"/>
              </a:lnSpc>
              <a:buNone/>
            </a:pPr>
            <a:fld id="{17791E83-DC12-400C-AD71-47AEC6C6CCF4}" type="slidenum">
              <a:rPr lang="de-DE" sz="1200" b="0" u="none" strike="noStrike" smtClean="0">
                <a:solidFill>
                  <a:schemeClr val="dk1">
                    <a:tint val="82000"/>
                  </a:schemeClr>
                </a:solidFill>
                <a:effectLst/>
                <a:uFillTx/>
                <a:latin typeface="Aptos"/>
              </a:rPr>
              <a:t>22</a:t>
            </a:fld>
            <a:endParaRPr lang="de-DE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defTabSz="914400">
              <a:lnSpc>
                <a:spcPct val="90000"/>
              </a:lnSpc>
              <a:spcBef>
                <a:spcPts val="1191"/>
              </a:spcBef>
              <a:spcAft>
                <a:spcPts val="992"/>
              </a:spcAft>
              <a:buNone/>
            </a:pPr>
            <a:r>
              <a:rPr lang="de-DE" sz="4400" b="0" u="none" strike="noStrike">
                <a:solidFill>
                  <a:schemeClr val="lt2">
                    <a:lumMod val="25000"/>
                  </a:schemeClr>
                </a:solidFill>
                <a:effectLst/>
                <a:uFillTx/>
                <a:latin typeface="Aptos Display"/>
              </a:rPr>
              <a:t>Testen? Später vielleicht...</a:t>
            </a:r>
            <a:endParaRPr lang="de-DE" sz="4400" b="0" u="none" strike="noStrike">
              <a:solidFill>
                <a:schemeClr val="dk1"/>
              </a:solidFill>
              <a:effectLst/>
              <a:uFillTx/>
              <a:latin typeface="Aptos"/>
            </a:endParaRPr>
          </a:p>
        </p:txBody>
      </p:sp>
      <p:sp>
        <p:nvSpPr>
          <p:cNvPr id="80" name="Content Placeholder 3"/>
          <p:cNvSpPr txBox="1"/>
          <p:nvPr/>
        </p:nvSpPr>
        <p:spPr>
          <a:xfrm>
            <a:off x="7380000" y="1800000"/>
            <a:ext cx="3855240" cy="48981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lstStyle/>
          <a:p>
            <a:pPr marL="432000" indent="-324000" defTabSz="9144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de-DE" sz="2800" b="0" u="none" strike="noStrike">
              <a:solidFill>
                <a:schemeClr val="dk1"/>
              </a:solidFill>
              <a:effectLst/>
              <a:uFillTx/>
              <a:latin typeface="Aptos"/>
            </a:endParaRPr>
          </a:p>
          <a:p>
            <a:pPr marL="864000" lvl="1" indent="-324000" defTabSz="9144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endParaRPr lang="de-DE" sz="2800" b="0" u="none" strike="noStrike">
              <a:solidFill>
                <a:schemeClr val="dk1"/>
              </a:solidFill>
              <a:effectLst/>
              <a:uFillTx/>
              <a:latin typeface="Aptos"/>
            </a:endParaRPr>
          </a:p>
          <a:p>
            <a:pPr defTabSz="914400">
              <a:lnSpc>
                <a:spcPct val="90000"/>
              </a:lnSpc>
              <a:spcBef>
                <a:spcPts val="499"/>
              </a:spcBef>
            </a:pPr>
            <a:endParaRPr lang="de-DE" sz="2400" b="0" u="none" strike="noStrike">
              <a:solidFill>
                <a:schemeClr val="dk1"/>
              </a:solidFill>
              <a:effectLst/>
              <a:uFillTx/>
              <a:latin typeface="Aptos"/>
            </a:endParaRPr>
          </a:p>
          <a:p>
            <a:pPr defTabSz="914400">
              <a:lnSpc>
                <a:spcPct val="90000"/>
              </a:lnSpc>
              <a:spcBef>
                <a:spcPts val="499"/>
              </a:spcBef>
            </a:pPr>
            <a:endParaRPr lang="de-DE" sz="2400" b="0" u="none" strike="noStrike">
              <a:solidFill>
                <a:schemeClr val="dk1"/>
              </a:solidFill>
              <a:effectLst/>
              <a:uFillTx/>
              <a:latin typeface="Aptos"/>
            </a:endParaRPr>
          </a:p>
          <a:p>
            <a:pPr defTabSz="914400">
              <a:lnSpc>
                <a:spcPct val="90000"/>
              </a:lnSpc>
              <a:spcBef>
                <a:spcPts val="1001"/>
              </a:spcBef>
            </a:pPr>
            <a:endParaRPr lang="de-DE" sz="2800" b="0" u="none" strike="noStrike">
              <a:solidFill>
                <a:schemeClr val="dk1"/>
              </a:solidFill>
              <a:effectLst/>
              <a:uFillTx/>
              <a:latin typeface="Aptos"/>
            </a:endParaRPr>
          </a:p>
        </p:txBody>
      </p:sp>
      <p:pic>
        <p:nvPicPr>
          <p:cNvPr id="81" name="Grafik 80"/>
          <p:cNvPicPr/>
          <p:nvPr/>
        </p:nvPicPr>
        <p:blipFill>
          <a:blip r:embed="rId2"/>
          <a:srcRect b="3347"/>
          <a:stretch/>
        </p:blipFill>
        <p:spPr>
          <a:xfrm>
            <a:off x="360000" y="2113560"/>
            <a:ext cx="3600000" cy="36464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83" name="Content Placeholder 4"/>
          <p:cNvSpPr txBox="1"/>
          <p:nvPr/>
        </p:nvSpPr>
        <p:spPr>
          <a:xfrm>
            <a:off x="4860000" y="1941840"/>
            <a:ext cx="5835240" cy="48981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lstStyle/>
          <a:p>
            <a:pPr marL="432000" indent="-324000" defTabSz="914400">
              <a:lnSpc>
                <a:spcPct val="9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800" b="0" u="none" strike="noStrike" dirty="0">
                <a:solidFill>
                  <a:schemeClr val="dk1"/>
                </a:solidFill>
                <a:effectLst/>
                <a:uFillTx/>
                <a:latin typeface="Aptos"/>
              </a:rPr>
              <a:t>Fokus lag auf neuen Features – automatisierte Tests waren zweitrangig</a:t>
            </a:r>
          </a:p>
          <a:p>
            <a:pPr marL="432000" indent="-324000" defTabSz="914400">
              <a:lnSpc>
                <a:spcPct val="9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800" b="0" u="none" strike="noStrike" dirty="0">
                <a:solidFill>
                  <a:schemeClr val="dk1"/>
                </a:solidFill>
                <a:effectLst/>
                <a:uFillTx/>
                <a:latin typeface="Aptos"/>
              </a:rPr>
              <a:t>Manuelles Durchklicken oft nicht intensiv genug</a:t>
            </a:r>
          </a:p>
          <a:p>
            <a:pPr marL="432000" indent="-324000" defTabSz="914400">
              <a:lnSpc>
                <a:spcPct val="9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800" b="0" u="none" strike="noStrike" dirty="0">
                <a:solidFill>
                  <a:schemeClr val="dk1"/>
                </a:solidFill>
                <a:effectLst/>
                <a:uFillTx/>
                <a:latin typeface="Aptos"/>
              </a:rPr>
              <a:t>Fehler? Hat der Kunde entdeckt</a:t>
            </a:r>
          </a:p>
          <a:p>
            <a:pPr marL="432000" indent="-324000" defTabSz="914400">
              <a:lnSpc>
                <a:spcPct val="9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de-DE" sz="2800" b="0" u="none" strike="noStrike" dirty="0">
              <a:solidFill>
                <a:schemeClr val="dk1"/>
              </a:solidFill>
              <a:effectLst/>
              <a:uFillTx/>
              <a:latin typeface="Aptos"/>
            </a:endParaRPr>
          </a:p>
          <a:p>
            <a:pPr marL="864000" lvl="1" indent="-324000" defTabSz="9144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endParaRPr lang="de-DE" sz="2800" b="0" u="none" strike="noStrike" dirty="0">
              <a:solidFill>
                <a:schemeClr val="dk1"/>
              </a:solidFill>
              <a:effectLst/>
              <a:uFillTx/>
              <a:latin typeface="Aptos"/>
            </a:endParaRPr>
          </a:p>
          <a:p>
            <a:pPr defTabSz="914400">
              <a:lnSpc>
                <a:spcPct val="90000"/>
              </a:lnSpc>
              <a:spcBef>
                <a:spcPts val="499"/>
              </a:spcBef>
            </a:pPr>
            <a:endParaRPr lang="de-DE" sz="2400" b="0" u="none" strike="noStrike" dirty="0">
              <a:solidFill>
                <a:schemeClr val="dk1"/>
              </a:solidFill>
              <a:effectLst/>
              <a:uFillTx/>
              <a:latin typeface="Aptos"/>
            </a:endParaRPr>
          </a:p>
          <a:p>
            <a:pPr defTabSz="914400">
              <a:lnSpc>
                <a:spcPct val="90000"/>
              </a:lnSpc>
              <a:spcBef>
                <a:spcPts val="499"/>
              </a:spcBef>
            </a:pPr>
            <a:endParaRPr lang="de-DE" sz="2400" b="0" u="none" strike="noStrike" dirty="0">
              <a:solidFill>
                <a:schemeClr val="dk1"/>
              </a:solidFill>
              <a:effectLst/>
              <a:uFillTx/>
              <a:latin typeface="Aptos"/>
            </a:endParaRPr>
          </a:p>
          <a:p>
            <a:pPr defTabSz="914400">
              <a:lnSpc>
                <a:spcPct val="90000"/>
              </a:lnSpc>
              <a:spcBef>
                <a:spcPts val="1001"/>
              </a:spcBef>
            </a:pPr>
            <a:endParaRPr lang="de-DE" sz="2800" b="0" u="none" strike="noStrike" dirty="0">
              <a:solidFill>
                <a:schemeClr val="dk1"/>
              </a:solidFill>
              <a:effectLst/>
              <a:uFillTx/>
              <a:latin typeface="Aptos"/>
            </a:endParaRP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068BDDAF-C2D6-6D07-159A-187F2571E60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indent="0" algn="r" defTabSz="914400">
              <a:lnSpc>
                <a:spcPct val="100000"/>
              </a:lnSpc>
              <a:buNone/>
            </a:pPr>
            <a:fld id="{17791E83-DC12-400C-AD71-47AEC6C6CCF4}" type="slidenum">
              <a:rPr lang="de-DE" sz="1200" b="0" u="none" strike="noStrike" smtClean="0">
                <a:solidFill>
                  <a:schemeClr val="dk1">
                    <a:tint val="82000"/>
                  </a:schemeClr>
                </a:solidFill>
                <a:effectLst/>
                <a:uFillTx/>
                <a:latin typeface="Aptos"/>
              </a:rPr>
              <a:t>23</a:t>
            </a:fld>
            <a:endParaRPr lang="de-DE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defTabSz="914400">
              <a:lnSpc>
                <a:spcPct val="90000"/>
              </a:lnSpc>
              <a:spcBef>
                <a:spcPts val="1191"/>
              </a:spcBef>
              <a:spcAft>
                <a:spcPts val="992"/>
              </a:spcAft>
              <a:buNone/>
            </a:pPr>
            <a:r>
              <a:rPr lang="de-DE" sz="4400" b="0" u="none" strike="noStrike">
                <a:solidFill>
                  <a:schemeClr val="lt2">
                    <a:lumMod val="25000"/>
                  </a:schemeClr>
                </a:solidFill>
                <a:effectLst/>
                <a:uFillTx/>
                <a:latin typeface="Aptos Display"/>
              </a:rPr>
              <a:t>Lessons Learned – unser Fazit	</a:t>
            </a:r>
            <a:endParaRPr lang="de-DE" sz="4400" b="0" u="none" strike="noStrike">
              <a:solidFill>
                <a:schemeClr val="dk1"/>
              </a:solidFill>
              <a:effectLst/>
              <a:uFillTx/>
              <a:latin typeface="Aptos"/>
            </a:endParaRPr>
          </a:p>
        </p:txBody>
      </p:sp>
      <p:sp>
        <p:nvSpPr>
          <p:cNvPr id="85" name="Content Placeholder 5"/>
          <p:cNvSpPr txBox="1"/>
          <p:nvPr/>
        </p:nvSpPr>
        <p:spPr>
          <a:xfrm>
            <a:off x="720000" y="1800000"/>
            <a:ext cx="10515240" cy="48981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lstStyle/>
          <a:p>
            <a:pPr marL="432000" indent="-324000" defTabSz="914400">
              <a:lnSpc>
                <a:spcPct val="9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800" b="0" u="none" strike="noStrike">
                <a:solidFill>
                  <a:schemeClr val="dk1"/>
                </a:solidFill>
                <a:effectLst/>
                <a:uFillTx/>
                <a:latin typeface="Aptos"/>
              </a:rPr>
              <a:t>Kommunikation spart Arbeit</a:t>
            </a:r>
          </a:p>
          <a:p>
            <a:pPr marL="432000" indent="-324000" defTabSz="914400">
              <a:lnSpc>
                <a:spcPct val="9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800" b="0" u="none" strike="noStrike">
                <a:solidFill>
                  <a:schemeClr val="dk1"/>
                </a:solidFill>
                <a:effectLst/>
                <a:uFillTx/>
                <a:latin typeface="Aptos"/>
              </a:rPr>
              <a:t>Tests vermeiden vielleicht Frust</a:t>
            </a:r>
          </a:p>
          <a:p>
            <a:pPr marL="432000" indent="-324000" defTabSz="914400">
              <a:lnSpc>
                <a:spcPct val="9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800" b="0" u="none" strike="noStrike">
                <a:solidFill>
                  <a:schemeClr val="dk1"/>
                </a:solidFill>
                <a:effectLst/>
                <a:uFillTx/>
                <a:latin typeface="Aptos"/>
              </a:rPr>
              <a:t>Dokumentation regelmäßig pflegen </a:t>
            </a:r>
          </a:p>
          <a:p>
            <a:pPr marL="432000" indent="-324000" defTabSz="914400">
              <a:lnSpc>
                <a:spcPct val="9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800" b="0" u="none" strike="noStrike">
                <a:solidFill>
                  <a:schemeClr val="dk1"/>
                </a:solidFill>
                <a:effectLst/>
                <a:uFillTx/>
                <a:latin typeface="Aptos"/>
              </a:rPr>
              <a:t>Aufwand einschätzen ist lernbar</a:t>
            </a:r>
          </a:p>
          <a:p>
            <a:pPr marL="864000" lvl="1" indent="-324000" defTabSz="9144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endParaRPr lang="de-DE" sz="2800" b="0" u="none" strike="noStrike">
              <a:solidFill>
                <a:schemeClr val="dk1"/>
              </a:solidFill>
              <a:effectLst/>
              <a:uFillTx/>
              <a:latin typeface="Aptos"/>
            </a:endParaRPr>
          </a:p>
          <a:p>
            <a:pPr defTabSz="914400">
              <a:lnSpc>
                <a:spcPct val="90000"/>
              </a:lnSpc>
              <a:spcBef>
                <a:spcPts val="499"/>
              </a:spcBef>
            </a:pPr>
            <a:endParaRPr lang="de-DE" sz="2400" b="0" u="none" strike="noStrike">
              <a:solidFill>
                <a:schemeClr val="dk1"/>
              </a:solidFill>
              <a:effectLst/>
              <a:uFillTx/>
              <a:latin typeface="Aptos"/>
            </a:endParaRPr>
          </a:p>
          <a:p>
            <a:pPr defTabSz="914400">
              <a:lnSpc>
                <a:spcPct val="90000"/>
              </a:lnSpc>
              <a:spcBef>
                <a:spcPts val="499"/>
              </a:spcBef>
            </a:pPr>
            <a:endParaRPr lang="de-DE" sz="2400" b="0" u="none" strike="noStrike">
              <a:solidFill>
                <a:schemeClr val="dk1"/>
              </a:solidFill>
              <a:effectLst/>
              <a:uFillTx/>
              <a:latin typeface="Aptos"/>
            </a:endParaRPr>
          </a:p>
          <a:p>
            <a:pPr defTabSz="914400">
              <a:lnSpc>
                <a:spcPct val="90000"/>
              </a:lnSpc>
              <a:spcBef>
                <a:spcPts val="1001"/>
              </a:spcBef>
            </a:pPr>
            <a:endParaRPr lang="de-DE" sz="2800" b="0" u="none" strike="noStrike">
              <a:solidFill>
                <a:schemeClr val="dk1"/>
              </a:solidFill>
              <a:effectLst/>
              <a:uFillTx/>
              <a:latin typeface="Aptos"/>
            </a:endParaRP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9B5049F3-6C68-856D-14B1-22F2FF4A582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indent="0" algn="r" defTabSz="914400">
              <a:lnSpc>
                <a:spcPct val="100000"/>
              </a:lnSpc>
              <a:buNone/>
            </a:pPr>
            <a:fld id="{17791E83-DC12-400C-AD71-47AEC6C6CCF4}" type="slidenum">
              <a:rPr lang="de-DE" sz="1200" b="0" u="none" strike="noStrike" smtClean="0">
                <a:solidFill>
                  <a:schemeClr val="dk1">
                    <a:tint val="82000"/>
                  </a:schemeClr>
                </a:solidFill>
                <a:effectLst/>
                <a:uFillTx/>
                <a:latin typeface="Aptos"/>
              </a:rPr>
              <a:t>24</a:t>
            </a:fld>
            <a:endParaRPr lang="de-DE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2B337-0EA5-6311-F571-F059AB1AB0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bg2">
                    <a:lumMod val="25000"/>
                  </a:schemeClr>
                </a:solidFill>
              </a:rPr>
              <a:t>Rückblick Problemstellung </a:t>
            </a:r>
            <a:r>
              <a:rPr lang="de-DE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EEC7F9-EEC1-14B6-5C0C-31DA73B5A3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Die Planung von Events und Schulungen war Chaotisch</a:t>
            </a:r>
          </a:p>
          <a:p>
            <a:endParaRPr lang="de-DE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de-DE" dirty="0"/>
              <a:t>Nutzung verschiedener Anwendungen zur Planung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de-DE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de-DE" dirty="0"/>
              <a:t>Keine Möglichkeit absprachen über z.B. Termine mit den Usern zu organisieren 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de-DE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de-DE" dirty="0"/>
              <a:t>Feedback umständlich 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de-DE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de-DE" dirty="0"/>
              <a:t>Erfolg des Events oder der Schulung nicht messbar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7BB3B86-56DF-5365-C7AB-BE6376325D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DDED9-F6E2-409F-939B-9DA6C96FB6D5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824083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F0ED70-D646-6875-13E2-FB06DBFFE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bg2">
                    <a:lumMod val="25000"/>
                  </a:schemeClr>
                </a:solidFill>
              </a:rPr>
              <a:t>Kunden Anforderungen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E67946-D952-280F-CCF1-B1FE662F2D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e-DE" sz="3200" dirty="0"/>
              <a:t>Funktional</a:t>
            </a:r>
          </a:p>
          <a:p>
            <a:endParaRPr lang="de-DE" sz="3200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de-DE" sz="3000" dirty="0"/>
              <a:t>SSO-Login/Login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de-DE" sz="3000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de-DE" sz="3000" dirty="0"/>
              <a:t>Erstellen von Wünschen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de-DE" sz="3000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de-DE" sz="3000" dirty="0"/>
              <a:t>Erstellen von Events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de-DE" sz="3000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de-DE" sz="3000" dirty="0"/>
              <a:t>Erstellen von Event Umfragen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de-DE" sz="3000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de-DE" sz="3000" dirty="0"/>
              <a:t>Benachrichtigungen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0FA0301-FBE8-7BE6-8F5E-B87F745C6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DDED9-F6E2-409F-939B-9DA6C96FB6D5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528465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25FE50-698E-167D-8255-A5A4404D3E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bg2">
                    <a:lumMod val="25000"/>
                  </a:schemeClr>
                </a:solidFill>
              </a:rPr>
              <a:t>Kunden Anforderungen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629D7B-9B9C-0E2B-98D3-710DC5CF0D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3200" dirty="0"/>
              <a:t>Non-Funktional</a:t>
            </a:r>
          </a:p>
          <a:p>
            <a:endParaRPr lang="de-DE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de-DE" sz="2800" dirty="0"/>
              <a:t>Klare Kontraste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de-DE" sz="2800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de-DE" sz="2800" dirty="0"/>
              <a:t>Desktop </a:t>
            </a:r>
            <a:r>
              <a:rPr lang="de-DE" sz="2800" dirty="0" err="1"/>
              <a:t>first</a:t>
            </a:r>
            <a:endParaRPr lang="de-DE" sz="2800" dirty="0"/>
          </a:p>
          <a:p>
            <a:pPr lvl="1">
              <a:buFont typeface="Courier New" panose="02070309020205020404" pitchFamily="49" charset="0"/>
              <a:buChar char="o"/>
            </a:pPr>
            <a:endParaRPr lang="de-DE" sz="2800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de-DE" sz="2800" dirty="0"/>
              <a:t>Mobile </a:t>
            </a:r>
            <a:r>
              <a:rPr lang="de-DE" sz="2800" dirty="0" err="1"/>
              <a:t>friendly</a:t>
            </a:r>
            <a:endParaRPr lang="de-DE" sz="2800" dirty="0"/>
          </a:p>
          <a:p>
            <a:pPr lvl="1">
              <a:buFont typeface="Courier New" panose="02070309020205020404" pitchFamily="49" charset="0"/>
              <a:buChar char="o"/>
            </a:pPr>
            <a:endParaRPr lang="de-DE" sz="2800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de-DE" sz="2800" dirty="0"/>
              <a:t>Open source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E774419-266E-B2E8-0058-DE048AC77D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DDED9-F6E2-409F-939B-9DA6C96FB6D5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300276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CEBEFB-7DD4-DD78-4DB5-7589795A6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bg2">
                    <a:lumMod val="25000"/>
                  </a:schemeClr>
                </a:solidFill>
              </a:rPr>
              <a:t>Event-Planer, löst Meeting Chaos  </a:t>
            </a:r>
          </a:p>
        </p:txBody>
      </p:sp>
      <p:sp>
        <p:nvSpPr>
          <p:cNvPr id="29" name="Content Placeholder 28">
            <a:extLst>
              <a:ext uri="{FF2B5EF4-FFF2-40B4-BE49-F238E27FC236}">
                <a16:creationId xmlns:a16="http://schemas.microsoft.com/office/drawing/2014/main" id="{114F40DF-293B-1178-22F3-56075E1018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98448"/>
          </a:xfrm>
        </p:spPr>
        <p:txBody>
          <a:bodyPr>
            <a:normAutofit/>
          </a:bodyPr>
          <a:lstStyle/>
          <a:p>
            <a:pPr lvl="1"/>
            <a:r>
              <a:rPr lang="de-DE" sz="2800" dirty="0"/>
              <a:t>Benachrichtigungen informieren den User über neue Vorgänge.</a:t>
            </a:r>
          </a:p>
          <a:p>
            <a:pPr lvl="1"/>
            <a:endParaRPr lang="de-DE" sz="2800" dirty="0"/>
          </a:p>
          <a:p>
            <a:pPr lvl="1"/>
            <a:r>
              <a:rPr lang="de-DE" sz="2800" dirty="0"/>
              <a:t>Wünsche &amp; Events werden an einem zentralen Punkt erstellt </a:t>
            </a:r>
          </a:p>
          <a:p>
            <a:pPr lvl="1"/>
            <a:endParaRPr lang="de-DE" sz="2800" dirty="0"/>
          </a:p>
          <a:p>
            <a:pPr lvl="1"/>
            <a:r>
              <a:rPr lang="de-DE" sz="2800" dirty="0"/>
              <a:t>Wünsche &amp; Events, sind für alle User ersichtlich </a:t>
            </a:r>
          </a:p>
          <a:p>
            <a:pPr lvl="1"/>
            <a:endParaRPr lang="de-DE" sz="2800" dirty="0"/>
          </a:p>
          <a:p>
            <a:pPr lvl="1"/>
            <a:r>
              <a:rPr lang="de-DE" sz="2800" dirty="0"/>
              <a:t>Umfragen zu Events ermöglichen Teilnehmer Feedback</a:t>
            </a:r>
          </a:p>
          <a:p>
            <a:pPr lvl="1"/>
            <a:endParaRPr lang="de-DE" sz="2800" dirty="0"/>
          </a:p>
          <a:p>
            <a:pPr lvl="1"/>
            <a:r>
              <a:rPr lang="de-DE" sz="2800" dirty="0"/>
              <a:t>Statistiken informieren den Event-Ersteller über die Umfragen zu seinem Event</a:t>
            </a:r>
          </a:p>
          <a:p>
            <a:pPr lvl="1"/>
            <a:endParaRPr lang="de-DE" dirty="0"/>
          </a:p>
          <a:p>
            <a:pPr lvl="1"/>
            <a:endParaRPr lang="de-DE" dirty="0"/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678F657-583D-C0B2-2BA9-03DD85291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DDED9-F6E2-409F-939B-9DA6C96FB6D5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533443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01356-0617-8E30-9A65-593B65B7A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bg2">
                    <a:lumMod val="25000"/>
                  </a:schemeClr>
                </a:solidFill>
              </a:rPr>
              <a:t>Projektmanagement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A7A0DE-FFCF-FA91-7211-6A00CD5A4E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3B4E65-68B2-A848-E1DD-D65A423BCA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583" y="2059339"/>
            <a:ext cx="4439685" cy="4356075"/>
          </a:xfrm>
          <a:prstGeom prst="rect">
            <a:avLst/>
          </a:prstGeom>
        </p:spPr>
      </p:pic>
      <p:pic>
        <p:nvPicPr>
          <p:cNvPr id="8" name="Picture 7" descr="A diagram of a project&#10;&#10;AI-generated content may be incorrect.">
            <a:extLst>
              <a:ext uri="{FF2B5EF4-FFF2-40B4-BE49-F238E27FC236}">
                <a16:creationId xmlns:a16="http://schemas.microsoft.com/office/drawing/2014/main" id="{6DEF6F7A-37FF-8094-2BF8-2276DDFB64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5733" y="1984455"/>
            <a:ext cx="4505845" cy="450584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59C94D2-00A7-D6D6-ACED-07037B118525}"/>
              </a:ext>
            </a:extLst>
          </p:cNvPr>
          <p:cNvSpPr txBox="1"/>
          <p:nvPr/>
        </p:nvSpPr>
        <p:spPr>
          <a:xfrm flipH="1">
            <a:off x="9981468" y="2617824"/>
            <a:ext cx="6400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  <a:r>
              <a:rPr lang="de-DE" sz="1200" dirty="0"/>
              <a:t>)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06FFE2B-CAB5-AA9A-AA3D-265118BDF8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DDED9-F6E2-409F-939B-9DA6C96FB6D5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68786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8FB1CE-56AB-4317-9133-DCFF6BDB94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08646"/>
            <a:ext cx="10515600" cy="1325563"/>
          </a:xfrm>
        </p:spPr>
        <p:txBody>
          <a:bodyPr/>
          <a:lstStyle/>
          <a:p>
            <a:r>
              <a:rPr lang="de-DE" dirty="0">
                <a:solidFill>
                  <a:schemeClr val="bg2">
                    <a:lumMod val="25000"/>
                  </a:schemeClr>
                </a:solidFill>
              </a:rPr>
              <a:t>Projektmanagement</a:t>
            </a:r>
            <a:endParaRPr lang="de-DE" dirty="0"/>
          </a:p>
        </p:txBody>
      </p:sp>
      <p:pic>
        <p:nvPicPr>
          <p:cNvPr id="5" name="Inhaltsplatzhalter 4" descr="Ein Bild, das Screenshot, Text enthält.&#10;&#10;KI-generierte Inhalte können fehlerhaft sein.">
            <a:extLst>
              <a:ext uri="{FF2B5EF4-FFF2-40B4-BE49-F238E27FC236}">
                <a16:creationId xmlns:a16="http://schemas.microsoft.com/office/drawing/2014/main" id="{4B43400F-4F65-EE9A-DD30-6E2A81EC42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968" y="1434209"/>
            <a:ext cx="9800063" cy="4792507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278011E-D6C4-61D3-21BE-D6C7898EE4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DDED9-F6E2-409F-939B-9DA6C96FB6D5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657943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0CB9C-2DB2-713D-457B-77BBFDF484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bg2">
                    <a:lumMod val="25000"/>
                  </a:schemeClr>
                </a:solidFill>
              </a:rPr>
              <a:t>Tech-Stack</a:t>
            </a:r>
            <a:endParaRPr lang="de-DE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EB4AA24-E51C-02B8-8685-9AC5678134E7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568751" y="1873223"/>
            <a:ext cx="4446738" cy="4240119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82F8D8C-6F4B-B64B-58CC-E14F7A9158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5613" y="597159"/>
            <a:ext cx="4138223" cy="582632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6CEB5A3-2D9E-6433-FB0F-F240AA0E570D}"/>
              </a:ext>
            </a:extLst>
          </p:cNvPr>
          <p:cNvSpPr txBox="1"/>
          <p:nvPr/>
        </p:nvSpPr>
        <p:spPr>
          <a:xfrm>
            <a:off x="5637229" y="2974156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08D6212-ECD6-E445-E473-E2C2C6020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DDED9-F6E2-409F-939B-9DA6C96FB6D5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045831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266</Words>
  <Application>Microsoft Macintosh PowerPoint</Application>
  <PresentationFormat>Breitbild</PresentationFormat>
  <Paragraphs>121</Paragraphs>
  <Slides>24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24</vt:i4>
      </vt:variant>
    </vt:vector>
  </HeadingPairs>
  <TitlesOfParts>
    <vt:vector size="32" baseType="lpstr">
      <vt:lpstr>Aptos</vt:lpstr>
      <vt:lpstr>Aptos Display</vt:lpstr>
      <vt:lpstr>Arial</vt:lpstr>
      <vt:lpstr>Courier New</vt:lpstr>
      <vt:lpstr>Symbol</vt:lpstr>
      <vt:lpstr>Times New Roman</vt:lpstr>
      <vt:lpstr>Wingdings</vt:lpstr>
      <vt:lpstr>Office</vt:lpstr>
      <vt:lpstr>Event-Planer</vt:lpstr>
      <vt:lpstr>Agenda</vt:lpstr>
      <vt:lpstr>Rückblick Problemstellung  </vt:lpstr>
      <vt:lpstr>Kunden Anforderungen</vt:lpstr>
      <vt:lpstr>Kunden Anforderungen</vt:lpstr>
      <vt:lpstr>Event-Planer, löst Meeting Chaos  </vt:lpstr>
      <vt:lpstr>Projektmanagement</vt:lpstr>
      <vt:lpstr>Projektmanagement</vt:lpstr>
      <vt:lpstr>Tech-Stack</vt:lpstr>
      <vt:lpstr>Live-Demo</vt:lpstr>
      <vt:lpstr>Ausblick</vt:lpstr>
      <vt:lpstr>Kalenderansicht / Kalendersystem </vt:lpstr>
      <vt:lpstr>Zeitlich gruppierter Eventfeed</vt:lpstr>
      <vt:lpstr>Kommentarbereich auf Eventdetailseiten</vt:lpstr>
      <vt:lpstr>Persönliche Profilseite für eingeloggte Nutzer</vt:lpstr>
      <vt:lpstr>Wiederkehrende Events</vt:lpstr>
      <vt:lpstr>Lessons Learned</vt:lpstr>
      <vt:lpstr>Teamarbeit</vt:lpstr>
      <vt:lpstr>Delete #1 </vt:lpstr>
      <vt:lpstr>Delete #2</vt:lpstr>
      <vt:lpstr>Delete #3 </vt:lpstr>
      <vt:lpstr>Delete #4 </vt:lpstr>
      <vt:lpstr>Testen? Später vielleicht...</vt:lpstr>
      <vt:lpstr>Lessons Learned – unser Fazit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Felix Hoffmann</dc:creator>
  <cp:lastModifiedBy>Erguen Bickici</cp:lastModifiedBy>
  <cp:revision>20</cp:revision>
  <dcterms:created xsi:type="dcterms:W3CDTF">2025-06-23T16:03:30Z</dcterms:created>
  <dcterms:modified xsi:type="dcterms:W3CDTF">2025-06-25T12:15:17Z</dcterms:modified>
</cp:coreProperties>
</file>